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692000" cy="7560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60000" y="180000"/>
            <a:ext cx="9720000" cy="432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 b="1"/>
            </a:pPr>
            <a:r>
              <a:t>Prozesslandkarte [Firma] · Stand JJJJ-MM · Freigabe GL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360000" y="720000"/>
            <a:ext cx="9972000" cy="1152000"/>
          </a:xfrm>
          <a:prstGeom prst="roundRect">
            <a:avLst/>
          </a:prstGeom>
          <a:solidFill>
            <a:srgbClr val="EBF4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38100" lIns="101600"/>
          <a:lstStyle/>
          <a:p>
            <a:pPr algn="l">
              <a:defRPr sz="1000" b="1">
                <a:solidFill>
                  <a:srgbClr val="1A202C"/>
                </a:solidFill>
              </a:defRPr>
            </a:pPr>
            <a:r>
              <a:rPr lang="de-DE" sz="1000" b="1"/>
              <a:t>Führungsprozesse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0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t>F1 Managementbewertung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484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t>F2 Risiken und Chancen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28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t>F3 Internes Audit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72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t>F4 Maßnahmen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316000" y="1044000"/>
            <a:ext cx="1800000" cy="648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0">
                <a:solidFill>
                  <a:srgbClr val="1A202C"/>
                </a:solidFill>
              </a:defRPr>
            </a:pPr>
            <a:r>
              <a:t>F5 Schulung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0000" y="2232000"/>
            <a:ext cx="1260000" cy="2160000"/>
          </a:xfrm>
          <a:prstGeom prst="roundRect">
            <a:avLst/>
          </a:prstGeom>
          <a:solidFill>
            <a:srgbClr val="FFF4E0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t>Kunde</a:t>
            </a:r>
            <a:br/>
            <a:br/>
            <a:r>
              <a:t>Anforderung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72000" y="2232000"/>
            <a:ext cx="1260000" cy="2160000"/>
          </a:xfrm>
          <a:prstGeom prst="roundRect">
            <a:avLst/>
          </a:prstGeom>
          <a:solidFill>
            <a:srgbClr val="FFF4E0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t>Kunde</a:t>
            </a:r>
            <a:br/>
            <a:br/>
            <a:r>
              <a:t>Zufriedenheit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728000" y="2232000"/>
            <a:ext cx="7236000" cy="2160000"/>
          </a:xfrm>
          <a:prstGeom prst="roundRect">
            <a:avLst/>
          </a:prstGeom>
          <a:solidFill>
            <a:srgbClr val="E6F4EC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38100" lIns="101600"/>
          <a:lstStyle/>
          <a:p>
            <a:pPr algn="l">
              <a:defRPr sz="1000" b="1">
                <a:solidFill>
                  <a:srgbClr val="1A202C"/>
                </a:solidFill>
              </a:defRPr>
            </a:pPr>
            <a:r>
              <a:rPr lang="de-DE" sz="1000" b="1"/>
              <a:t>Wertschöpfungsprozesse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08000" y="2736000"/>
            <a:ext cx="1620000" cy="1296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t>W1 Auftragsabwicklung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546000" y="3240000"/>
            <a:ext cx="144000" cy="288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671999" y="2736000"/>
            <a:ext cx="1620000" cy="1296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t>W2 Produktion / Leistung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5310000" y="3240000"/>
            <a:ext cx="144000" cy="288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436000" y="2736000"/>
            <a:ext cx="1620000" cy="1296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t>W3 Prüfung und Versand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7073999" y="3240000"/>
            <a:ext cx="144000" cy="2880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200000" y="2736000"/>
            <a:ext cx="1620000" cy="1296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100" b="1">
                <a:solidFill>
                  <a:srgbClr val="1A202C"/>
                </a:solidFill>
              </a:defRPr>
            </a:pPr>
            <a:r>
              <a:t>W4 (optional)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60000" y="4752000"/>
            <a:ext cx="9972000" cy="1908000"/>
          </a:xfrm>
          <a:prstGeom prst="roundRect">
            <a:avLst/>
          </a:prstGeom>
          <a:solidFill>
            <a:srgbClr val="F5F7FA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tIns="38100" lIns="101600"/>
          <a:lstStyle/>
          <a:p>
            <a:pPr algn="l">
              <a:defRPr sz="1000" b="1">
                <a:solidFill>
                  <a:srgbClr val="1A202C"/>
                </a:solidFill>
              </a:defRPr>
            </a:pPr>
            <a:r>
              <a:rPr lang="de-DE" sz="1000" b="1"/>
              <a:t>Unterstützungsprozesse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3999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t>U1 Einkauf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728000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t>U2 Wareneingang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951999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t>U3 Kundenzufriedenheit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176000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t>U4 Reklamationen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00000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t>U5 Lieferantenbewertung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623999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t>U6 Wartung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847999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t>U7 Prüfmittel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72000" y="5184000"/>
            <a:ext cx="1116000" cy="864000"/>
          </a:xfrm>
          <a:prstGeom prst="roundRect">
            <a:avLst/>
          </a:prstGeom>
          <a:solidFill>
            <a:srgbClr val="FFFFFF"/>
          </a:solidFill>
          <a:ln>
            <a:solidFill>
              <a:srgbClr val="B0B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>
              <a:defRPr sz="1000" b="0">
                <a:solidFill>
                  <a:srgbClr val="1A202C"/>
                </a:solidFill>
              </a:defRPr>
            </a:pPr>
            <a:r>
              <a:t>U8 Dokumentation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60000" y="6912000"/>
            <a:ext cx="9972000" cy="36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808080"/>
                </a:solidFill>
              </a:defRPr>
            </a:pPr>
            <a:r>
              <a:t>Nicht anwendbare Prozesse löschen · externe Prozesse mit „extern“ kennzeichnen · Die Unterlagen wurden mit KI-Unterstützung erstellt. Die Inhalte werden durch den Projektleiter geprüft.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