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</p:sldIdLst>
  <p:sldSz cx="10692000" cy="7560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360000" y="180000"/>
            <a:ext cx="9720000" cy="432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 b="1"/>
            </a:pPr>
            <a:r>
              <a:t>Process map [Company] · Status YYYY-MM · Approved MD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360000" y="720000"/>
            <a:ext cx="9972000" cy="1152000"/>
          </a:xfrm>
          <a:prstGeom prst="roundRect">
            <a:avLst/>
          </a:prstGeom>
          <a:solidFill>
            <a:srgbClr val="EBF4FF"/>
          </a:solidFill>
          <a:ln>
            <a:solidFill>
              <a:srgbClr val="B0BC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 wrap="square" tIns="38100" lIns="101600"/>
          <a:lstStyle/>
          <a:p>
            <a:pPr algn="l">
              <a:defRPr sz="1000" b="1">
                <a:solidFill>
                  <a:srgbClr val="1A202C"/>
                </a:solidFill>
              </a:defRPr>
            </a:pPr>
            <a:r>
              <a:rPr lang="de-DE" sz="1000" b="1"/>
              <a:t>Management processes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40000" y="1044000"/>
            <a:ext cx="1800000" cy="648000"/>
          </a:xfrm>
          <a:prstGeom prst="roundRect">
            <a:avLst/>
          </a:prstGeom>
          <a:solidFill>
            <a:srgbClr val="FFFFFF"/>
          </a:solidFill>
          <a:ln>
            <a:solidFill>
              <a:srgbClr val="B0BC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defRPr sz="1100" b="0">
                <a:solidFill>
                  <a:srgbClr val="1A202C"/>
                </a:solidFill>
              </a:defRPr>
            </a:pPr>
            <a:r>
              <a:t>M1 Management review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2484000" y="1044000"/>
            <a:ext cx="1800000" cy="648000"/>
          </a:xfrm>
          <a:prstGeom prst="roundRect">
            <a:avLst/>
          </a:prstGeom>
          <a:solidFill>
            <a:srgbClr val="FFFFFF"/>
          </a:solidFill>
          <a:ln>
            <a:solidFill>
              <a:srgbClr val="B0BC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defRPr sz="1100" b="0">
                <a:solidFill>
                  <a:srgbClr val="1A202C"/>
                </a:solidFill>
              </a:defRPr>
            </a:pPr>
            <a:r>
              <a:t>M2 Risks and opportunities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428000" y="1044000"/>
            <a:ext cx="1800000" cy="648000"/>
          </a:xfrm>
          <a:prstGeom prst="roundRect">
            <a:avLst/>
          </a:prstGeom>
          <a:solidFill>
            <a:srgbClr val="FFFFFF"/>
          </a:solidFill>
          <a:ln>
            <a:solidFill>
              <a:srgbClr val="B0BC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defRPr sz="1100" b="0">
                <a:solidFill>
                  <a:srgbClr val="1A202C"/>
                </a:solidFill>
              </a:defRPr>
            </a:pPr>
            <a:r>
              <a:t>M3 Internal audit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372000" y="1044000"/>
            <a:ext cx="1800000" cy="648000"/>
          </a:xfrm>
          <a:prstGeom prst="roundRect">
            <a:avLst/>
          </a:prstGeom>
          <a:solidFill>
            <a:srgbClr val="FFFFFF"/>
          </a:solidFill>
          <a:ln>
            <a:solidFill>
              <a:srgbClr val="B0BC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defRPr sz="1100" b="0">
                <a:solidFill>
                  <a:srgbClr val="1A202C"/>
                </a:solidFill>
              </a:defRPr>
            </a:pPr>
            <a:r>
              <a:t>M4 Actions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316000" y="1044000"/>
            <a:ext cx="1800000" cy="648000"/>
          </a:xfrm>
          <a:prstGeom prst="roundRect">
            <a:avLst/>
          </a:prstGeom>
          <a:solidFill>
            <a:srgbClr val="FFFFFF"/>
          </a:solidFill>
          <a:ln>
            <a:solidFill>
              <a:srgbClr val="B0BC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defRPr sz="1100" b="0">
                <a:solidFill>
                  <a:srgbClr val="1A202C"/>
                </a:solidFill>
              </a:defRPr>
            </a:pPr>
            <a:r>
              <a:t>M5 Training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60000" y="2232000"/>
            <a:ext cx="1260000" cy="2160000"/>
          </a:xfrm>
          <a:prstGeom prst="roundRect">
            <a:avLst/>
          </a:prstGeom>
          <a:solidFill>
            <a:srgbClr val="FFF4E0"/>
          </a:solidFill>
          <a:ln>
            <a:solidFill>
              <a:srgbClr val="B0BC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defRPr sz="1100" b="1">
                <a:solidFill>
                  <a:srgbClr val="1A202C"/>
                </a:solidFill>
              </a:defRPr>
            </a:pPr>
            <a:r>
              <a:t>Customer</a:t>
            </a:r>
            <a:br/>
            <a:br/>
            <a:r>
              <a:t>Requirement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9072000" y="2232000"/>
            <a:ext cx="1260000" cy="2160000"/>
          </a:xfrm>
          <a:prstGeom prst="roundRect">
            <a:avLst/>
          </a:prstGeom>
          <a:solidFill>
            <a:srgbClr val="FFF4E0"/>
          </a:solidFill>
          <a:ln>
            <a:solidFill>
              <a:srgbClr val="B0BC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defRPr sz="1100" b="1">
                <a:solidFill>
                  <a:srgbClr val="1A202C"/>
                </a:solidFill>
              </a:defRPr>
            </a:pPr>
            <a:r>
              <a:t>Customer</a:t>
            </a:r>
            <a:br/>
            <a:br/>
            <a:r>
              <a:t>Satisfaction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1728000" y="2232000"/>
            <a:ext cx="7236000" cy="2160000"/>
          </a:xfrm>
          <a:prstGeom prst="roundRect">
            <a:avLst/>
          </a:prstGeom>
          <a:solidFill>
            <a:srgbClr val="E6F4EC"/>
          </a:solidFill>
          <a:ln>
            <a:solidFill>
              <a:srgbClr val="B0BC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 wrap="square" tIns="38100" lIns="101600"/>
          <a:lstStyle/>
          <a:p>
            <a:pPr algn="l">
              <a:defRPr sz="1000" b="1">
                <a:solidFill>
                  <a:srgbClr val="1A202C"/>
                </a:solidFill>
              </a:defRPr>
            </a:pPr>
            <a:r>
              <a:rPr lang="de-DE" sz="1000" b="1"/>
              <a:t>Value creation processes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1908000" y="2736000"/>
            <a:ext cx="1620000" cy="1296000"/>
          </a:xfrm>
          <a:prstGeom prst="roundRect">
            <a:avLst/>
          </a:prstGeom>
          <a:solidFill>
            <a:srgbClr val="FFFFFF"/>
          </a:solidFill>
          <a:ln>
            <a:solidFill>
              <a:srgbClr val="B0BC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defRPr sz="1100" b="1">
                <a:solidFill>
                  <a:srgbClr val="1A202C"/>
                </a:solidFill>
              </a:defRPr>
            </a:pPr>
            <a:r>
              <a:t>V1 Order handling</a:t>
            </a:r>
          </a:p>
        </p:txBody>
      </p:sp>
      <p:sp>
        <p:nvSpPr>
          <p:cNvPr id="13" name="Right Arrow 12"/>
          <p:cNvSpPr/>
          <p:nvPr/>
        </p:nvSpPr>
        <p:spPr>
          <a:xfrm>
            <a:off x="3546000" y="3240000"/>
            <a:ext cx="144000" cy="288000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Rounded Rectangle 13"/>
          <p:cNvSpPr/>
          <p:nvPr/>
        </p:nvSpPr>
        <p:spPr>
          <a:xfrm>
            <a:off x="3671999" y="2736000"/>
            <a:ext cx="1620000" cy="1296000"/>
          </a:xfrm>
          <a:prstGeom prst="roundRect">
            <a:avLst/>
          </a:prstGeom>
          <a:solidFill>
            <a:srgbClr val="FFFFFF"/>
          </a:solidFill>
          <a:ln>
            <a:solidFill>
              <a:srgbClr val="B0BC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defRPr sz="1100" b="1">
                <a:solidFill>
                  <a:srgbClr val="1A202C"/>
                </a:solidFill>
              </a:defRPr>
            </a:pPr>
            <a:r>
              <a:t>V2 Production / service</a:t>
            </a:r>
          </a:p>
        </p:txBody>
      </p:sp>
      <p:sp>
        <p:nvSpPr>
          <p:cNvPr id="15" name="Right Arrow 14"/>
          <p:cNvSpPr/>
          <p:nvPr/>
        </p:nvSpPr>
        <p:spPr>
          <a:xfrm>
            <a:off x="5310000" y="3240000"/>
            <a:ext cx="144000" cy="288000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Rounded Rectangle 15"/>
          <p:cNvSpPr/>
          <p:nvPr/>
        </p:nvSpPr>
        <p:spPr>
          <a:xfrm>
            <a:off x="5436000" y="2736000"/>
            <a:ext cx="1620000" cy="1296000"/>
          </a:xfrm>
          <a:prstGeom prst="roundRect">
            <a:avLst/>
          </a:prstGeom>
          <a:solidFill>
            <a:srgbClr val="FFFFFF"/>
          </a:solidFill>
          <a:ln>
            <a:solidFill>
              <a:srgbClr val="B0BC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defRPr sz="1100" b="1">
                <a:solidFill>
                  <a:srgbClr val="1A202C"/>
                </a:solidFill>
              </a:defRPr>
            </a:pPr>
            <a:r>
              <a:t>V3 Inspection and shipping</a:t>
            </a:r>
          </a:p>
        </p:txBody>
      </p:sp>
      <p:sp>
        <p:nvSpPr>
          <p:cNvPr id="17" name="Right Arrow 16"/>
          <p:cNvSpPr/>
          <p:nvPr/>
        </p:nvSpPr>
        <p:spPr>
          <a:xfrm>
            <a:off x="7073999" y="3240000"/>
            <a:ext cx="144000" cy="288000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7200000" y="2736000"/>
            <a:ext cx="1620000" cy="1296000"/>
          </a:xfrm>
          <a:prstGeom prst="roundRect">
            <a:avLst/>
          </a:prstGeom>
          <a:solidFill>
            <a:srgbClr val="FFFFFF"/>
          </a:solidFill>
          <a:ln>
            <a:solidFill>
              <a:srgbClr val="B0BC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defRPr sz="1100" b="1">
                <a:solidFill>
                  <a:srgbClr val="1A202C"/>
                </a:solidFill>
              </a:defRPr>
            </a:pPr>
            <a:r>
              <a:t>V4 (optional)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360000" y="4752000"/>
            <a:ext cx="9972000" cy="1908000"/>
          </a:xfrm>
          <a:prstGeom prst="roundRect">
            <a:avLst/>
          </a:prstGeom>
          <a:solidFill>
            <a:srgbClr val="F5F7FA"/>
          </a:solidFill>
          <a:ln>
            <a:solidFill>
              <a:srgbClr val="B0BC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 wrap="square" tIns="38100" lIns="101600"/>
          <a:lstStyle/>
          <a:p>
            <a:pPr algn="l">
              <a:defRPr sz="1000" b="1">
                <a:solidFill>
                  <a:srgbClr val="1A202C"/>
                </a:solidFill>
              </a:defRPr>
            </a:pPr>
            <a:r>
              <a:rPr lang="de-DE" sz="1000" b="1"/>
              <a:t>Support processes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503999" y="5184000"/>
            <a:ext cx="1116000" cy="864000"/>
          </a:xfrm>
          <a:prstGeom prst="roundRect">
            <a:avLst/>
          </a:prstGeom>
          <a:solidFill>
            <a:srgbClr val="FFFFFF"/>
          </a:solidFill>
          <a:ln>
            <a:solidFill>
              <a:srgbClr val="B0BC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defRPr sz="1000" b="0">
                <a:solidFill>
                  <a:srgbClr val="1A202C"/>
                </a:solidFill>
              </a:defRPr>
            </a:pPr>
            <a:r>
              <a:t>S1 Purchasing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1728000" y="5184000"/>
            <a:ext cx="1116000" cy="864000"/>
          </a:xfrm>
          <a:prstGeom prst="roundRect">
            <a:avLst/>
          </a:prstGeom>
          <a:solidFill>
            <a:srgbClr val="FFFFFF"/>
          </a:solidFill>
          <a:ln>
            <a:solidFill>
              <a:srgbClr val="B0BC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defRPr sz="1000" b="0">
                <a:solidFill>
                  <a:srgbClr val="1A202C"/>
                </a:solidFill>
              </a:defRPr>
            </a:pPr>
            <a:r>
              <a:t>S2 Goods receipt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2951999" y="5184000"/>
            <a:ext cx="1116000" cy="864000"/>
          </a:xfrm>
          <a:prstGeom prst="roundRect">
            <a:avLst/>
          </a:prstGeom>
          <a:solidFill>
            <a:srgbClr val="FFFFFF"/>
          </a:solidFill>
          <a:ln>
            <a:solidFill>
              <a:srgbClr val="B0BC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defRPr sz="1000" b="0">
                <a:solidFill>
                  <a:srgbClr val="1A202C"/>
                </a:solidFill>
              </a:defRPr>
            </a:pPr>
            <a:r>
              <a:t>S3 Customer satisfaction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4176000" y="5184000"/>
            <a:ext cx="1116000" cy="864000"/>
          </a:xfrm>
          <a:prstGeom prst="roundRect">
            <a:avLst/>
          </a:prstGeom>
          <a:solidFill>
            <a:srgbClr val="FFFFFF"/>
          </a:solidFill>
          <a:ln>
            <a:solidFill>
              <a:srgbClr val="B0BC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defRPr sz="1000" b="0">
                <a:solidFill>
                  <a:srgbClr val="1A202C"/>
                </a:solidFill>
              </a:defRPr>
            </a:pPr>
            <a:r>
              <a:t>S4 Complaints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5400000" y="5184000"/>
            <a:ext cx="1116000" cy="864000"/>
          </a:xfrm>
          <a:prstGeom prst="roundRect">
            <a:avLst/>
          </a:prstGeom>
          <a:solidFill>
            <a:srgbClr val="FFFFFF"/>
          </a:solidFill>
          <a:ln>
            <a:solidFill>
              <a:srgbClr val="B0BC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defRPr sz="1000" b="0">
                <a:solidFill>
                  <a:srgbClr val="1A202C"/>
                </a:solidFill>
              </a:defRPr>
            </a:pPr>
            <a:r>
              <a:t>S5 Supplier evaluation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6623999" y="5184000"/>
            <a:ext cx="1116000" cy="864000"/>
          </a:xfrm>
          <a:prstGeom prst="roundRect">
            <a:avLst/>
          </a:prstGeom>
          <a:solidFill>
            <a:srgbClr val="FFFFFF"/>
          </a:solidFill>
          <a:ln>
            <a:solidFill>
              <a:srgbClr val="B0BC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defRPr sz="1000" b="0">
                <a:solidFill>
                  <a:srgbClr val="1A202C"/>
                </a:solidFill>
              </a:defRPr>
            </a:pPr>
            <a:r>
              <a:t>S6 Maintenance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7847999" y="5184000"/>
            <a:ext cx="1116000" cy="864000"/>
          </a:xfrm>
          <a:prstGeom prst="roundRect">
            <a:avLst/>
          </a:prstGeom>
          <a:solidFill>
            <a:srgbClr val="FFFFFF"/>
          </a:solidFill>
          <a:ln>
            <a:solidFill>
              <a:srgbClr val="B0BC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defRPr sz="1000" b="0">
                <a:solidFill>
                  <a:srgbClr val="1A202C"/>
                </a:solidFill>
              </a:defRPr>
            </a:pPr>
            <a:r>
              <a:t>S7 Measuring equipment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9072000" y="5184000"/>
            <a:ext cx="1116000" cy="864000"/>
          </a:xfrm>
          <a:prstGeom prst="roundRect">
            <a:avLst/>
          </a:prstGeom>
          <a:solidFill>
            <a:srgbClr val="FFFFFF"/>
          </a:solidFill>
          <a:ln>
            <a:solidFill>
              <a:srgbClr val="B0BCC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defRPr sz="1000" b="0">
                <a:solidFill>
                  <a:srgbClr val="1A202C"/>
                </a:solidFill>
              </a:defRPr>
            </a:pPr>
            <a:r>
              <a:t>S8 Documentation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60000" y="6912000"/>
            <a:ext cx="9972000" cy="360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00">
                <a:solidFill>
                  <a:srgbClr val="808080"/>
                </a:solidFill>
              </a:defRPr>
            </a:pPr>
            <a:r>
              <a:t>Delete processes that do not apply · mark outsourced processes “external” · These documents were created with AI support. The contents are reviewed by the project manager.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